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72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72" r:id="rId20"/>
    <p:sldId id="291" r:id="rId21"/>
    <p:sldId id="278" r:id="rId22"/>
    <p:sldId id="269" r:id="rId23"/>
    <p:sldId id="292" r:id="rId24"/>
    <p:sldId id="277" r:id="rId25"/>
    <p:sldId id="276" r:id="rId26"/>
    <p:sldId id="293" r:id="rId27"/>
    <p:sldId id="297" r:id="rId28"/>
    <p:sldId id="298" r:id="rId29"/>
    <p:sldId id="275" r:id="rId30"/>
    <p:sldId id="279" r:id="rId31"/>
    <p:sldId id="280" r:id="rId32"/>
    <p:sldId id="294" r:id="rId33"/>
    <p:sldId id="295" r:id="rId34"/>
    <p:sldId id="274" r:id="rId35"/>
    <p:sldId id="281" r:id="rId36"/>
    <p:sldId id="29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1435" autoAdjust="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4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DBA0-25C6-A243-BE05-E9DB571899B5}" type="datetimeFigureOut">
              <a:rPr lang="en-US" smtClean="0"/>
              <a:t>4/23/12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053E3-707B-5847-9DA5-FF29012231B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53E3-707B-5847-9DA5-FF29012231B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flip="none" rotWithShape="1">
          <a:gsLst>
            <a:gs pos="16000">
              <a:schemeClr val="bg1">
                <a:tint val="40000"/>
                <a:satMod val="350000"/>
              </a:schemeClr>
            </a:gs>
            <a:gs pos="98000">
              <a:schemeClr val="accent6">
                <a:lumMod val="20000"/>
                <a:lumOff val="80000"/>
              </a:schemeClr>
            </a:gs>
            <a:gs pos="0">
              <a:schemeClr val="bg1">
                <a:shade val="20000"/>
                <a:satMod val="255000"/>
              </a:schemeClr>
            </a:gs>
            <a:gs pos="91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FF7A89"/>
              </a:gs>
              <a:gs pos="100000">
                <a:schemeClr val="bg1">
                  <a:alpha val="71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3ACDA-023C-3F43-9843-70ABBE21F101}" type="datetimeFigureOut">
              <a:rPr lang="en-US" smtClean="0"/>
              <a:pPr/>
              <a:t>4/23/12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95F99-18D9-7141-9084-5809F6B2CE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zzycjohnston@gmail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35955"/>
            <a:ext cx="7772400" cy="1470025"/>
          </a:xfrm>
        </p:spPr>
        <p:txBody>
          <a:bodyPr/>
          <a:lstStyle/>
          <a:p>
            <a:r>
              <a:rPr lang="en-US" dirty="0" smtClean="0"/>
              <a:t>Beginning Java for Android</a:t>
            </a:r>
            <a:br>
              <a:rPr lang="en-US" dirty="0" smtClean="0"/>
            </a:br>
            <a:r>
              <a:rPr lang="en-US" dirty="0" smtClean="0"/>
              <a:t>Session 1: Java—not just coffee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59380"/>
            <a:ext cx="6400800" cy="1752600"/>
          </a:xfrm>
        </p:spPr>
        <p:txBody>
          <a:bodyPr/>
          <a:lstStyle/>
          <a:p>
            <a:r>
              <a:rPr lang="en-US" dirty="0" smtClean="0"/>
              <a:t>Izzy Johnston </a:t>
            </a:r>
          </a:p>
          <a:p>
            <a:r>
              <a:rPr lang="en-US" dirty="0" smtClean="0">
                <a:hlinkClick r:id="rId3"/>
              </a:rPr>
              <a:t>izzycjohnston@gmail.com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izzy_johnston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0514" y="6241375"/>
            <a:ext cx="1750423" cy="61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200" y="158429"/>
            <a:ext cx="3048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7510"/>
            <a:ext cx="8229600" cy="4688292"/>
          </a:xfrm>
        </p:spPr>
        <p:txBody>
          <a:bodyPr/>
          <a:lstStyle/>
          <a:p>
            <a:r>
              <a:rPr lang="en-US" dirty="0" smtClean="0"/>
              <a:t>Chunk of content</a:t>
            </a:r>
          </a:p>
          <a:p>
            <a:pPr lvl="1"/>
            <a:r>
              <a:rPr lang="en-US" dirty="0" smtClean="0"/>
              <a:t>Data (integers, strings) or Objects (</a:t>
            </a:r>
            <a:r>
              <a:rPr lang="en-US" dirty="0" err="1" smtClean="0"/>
              <a:t>Legos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Can be local</a:t>
            </a:r>
          </a:p>
          <a:p>
            <a:pPr lvl="1"/>
            <a:r>
              <a:rPr lang="en-US" dirty="0" smtClean="0"/>
              <a:t>Only used in one method</a:t>
            </a:r>
          </a:p>
          <a:p>
            <a:r>
              <a:rPr lang="en-US" dirty="0" smtClean="0"/>
              <a:t>Can be global</a:t>
            </a:r>
          </a:p>
          <a:p>
            <a:pPr lvl="1"/>
            <a:r>
              <a:rPr lang="en-US" dirty="0" smtClean="0"/>
              <a:t>Used anywhere in the whole program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Integers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, short, long</a:t>
            </a:r>
          </a:p>
          <a:p>
            <a:r>
              <a:rPr lang="en-US" dirty="0" smtClean="0"/>
              <a:t>Decimals</a:t>
            </a:r>
          </a:p>
          <a:p>
            <a:pPr lvl="1"/>
            <a:r>
              <a:rPr lang="en-US" dirty="0" smtClean="0"/>
              <a:t>float, double</a:t>
            </a:r>
          </a:p>
          <a:p>
            <a:r>
              <a:rPr lang="en-US" dirty="0" smtClean="0"/>
              <a:t>Booleans</a:t>
            </a:r>
          </a:p>
          <a:p>
            <a:pPr lvl="1"/>
            <a:r>
              <a:rPr lang="en-US" dirty="0" smtClean="0"/>
              <a:t>can be either true or false</a:t>
            </a:r>
          </a:p>
          <a:p>
            <a:r>
              <a:rPr lang="en-US" dirty="0" smtClean="0"/>
              <a:t>Chars</a:t>
            </a:r>
          </a:p>
          <a:p>
            <a:pPr lvl="1"/>
            <a:r>
              <a:rPr lang="en-US" dirty="0" smtClean="0"/>
              <a:t>One character</a:t>
            </a:r>
          </a:p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Any number of characters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"Declaring"</a:t>
            </a:r>
          </a:p>
          <a:p>
            <a:pPr lvl="1"/>
            <a:r>
              <a:rPr lang="en-US" dirty="0" smtClean="0"/>
              <a:t>Saying that something is a variable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x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String </a:t>
            </a:r>
            <a:r>
              <a:rPr lang="en-US" dirty="0" err="1" smtClean="0"/>
              <a:t>y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float </a:t>
            </a:r>
            <a:r>
              <a:rPr lang="en-US" dirty="0" err="1" smtClean="0"/>
              <a:t>z</a:t>
            </a:r>
            <a:r>
              <a:rPr lang="en-US" dirty="0" smtClean="0"/>
              <a:t>;</a:t>
            </a:r>
          </a:p>
          <a:p>
            <a:r>
              <a:rPr lang="en-US" dirty="0" smtClean="0"/>
              <a:t>"Assigning"</a:t>
            </a:r>
          </a:p>
          <a:p>
            <a:pPr lvl="1"/>
            <a:r>
              <a:rPr lang="en-US" dirty="0" smtClean="0"/>
              <a:t>Giving variables a value</a:t>
            </a:r>
          </a:p>
          <a:p>
            <a:pPr lvl="1"/>
            <a:r>
              <a:rPr lang="en-US" dirty="0" err="1" smtClean="0"/>
              <a:t>x</a:t>
            </a:r>
            <a:r>
              <a:rPr lang="en-US" dirty="0" smtClean="0"/>
              <a:t>=26;    OR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x</a:t>
            </a:r>
            <a:r>
              <a:rPr lang="en-US" dirty="0" smtClean="0"/>
              <a:t>=26;</a:t>
            </a:r>
          </a:p>
          <a:p>
            <a:pPr lvl="1"/>
            <a:r>
              <a:rPr lang="en-US" dirty="0" err="1" smtClean="0"/>
              <a:t>y</a:t>
            </a:r>
            <a:r>
              <a:rPr lang="en-US" dirty="0" smtClean="0"/>
              <a:t>="Hi, there";     OR      String </a:t>
            </a:r>
            <a:r>
              <a:rPr lang="en-US" dirty="0" err="1" smtClean="0"/>
              <a:t>y</a:t>
            </a:r>
            <a:r>
              <a:rPr lang="en-US" dirty="0" smtClean="0"/>
              <a:t> = "Hi, there";</a:t>
            </a:r>
          </a:p>
          <a:p>
            <a:pPr lvl="1"/>
            <a:r>
              <a:rPr lang="en-US" dirty="0" err="1" smtClean="0"/>
              <a:t>z</a:t>
            </a:r>
            <a:r>
              <a:rPr lang="en-US" dirty="0" smtClean="0"/>
              <a:t>= 6.01;      OR        float </a:t>
            </a:r>
            <a:r>
              <a:rPr lang="en-US" dirty="0" err="1" smtClean="0"/>
              <a:t>z</a:t>
            </a:r>
            <a:r>
              <a:rPr lang="en-US" dirty="0" smtClean="0"/>
              <a:t>= 6.01;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Operators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31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393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Symbol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Meaning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Example</a:t>
                      </a:r>
                      <a:endParaRPr lang="en-US" sz="2400" dirty="0"/>
                    </a:p>
                  </a:txBody>
                  <a:tcPr/>
                </a:tc>
              </a:tr>
              <a:tr h="5393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+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x</a:t>
                      </a:r>
                      <a:r>
                        <a:rPr lang="en-US" sz="2400" dirty="0" smtClean="0"/>
                        <a:t> + 2 = 4</a:t>
                      </a:r>
                      <a:endParaRPr lang="en-US" sz="2400" dirty="0"/>
                    </a:p>
                  </a:txBody>
                  <a:tcPr/>
                </a:tc>
              </a:tr>
              <a:tr h="5393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Subtraction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x</a:t>
                      </a:r>
                      <a:r>
                        <a:rPr lang="en-US" sz="2400" dirty="0" smtClean="0"/>
                        <a:t> - 2= 0</a:t>
                      </a:r>
                      <a:endParaRPr lang="en-US" sz="2400" dirty="0"/>
                    </a:p>
                  </a:txBody>
                  <a:tcPr/>
                </a:tc>
              </a:tr>
              <a:tr h="5393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*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x</a:t>
                      </a:r>
                      <a:r>
                        <a:rPr lang="en-US" sz="2400" dirty="0" smtClean="0"/>
                        <a:t> * 2 = 4</a:t>
                      </a:r>
                      <a:endParaRPr lang="en-US" sz="2400" dirty="0"/>
                    </a:p>
                  </a:txBody>
                  <a:tcPr/>
                </a:tc>
              </a:tr>
              <a:tr h="5393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/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x</a:t>
                      </a:r>
                      <a:r>
                        <a:rPr lang="en-US" sz="2400" dirty="0" smtClean="0"/>
                        <a:t> / 2 = 1</a:t>
                      </a:r>
                      <a:endParaRPr lang="en-US" sz="2400" dirty="0"/>
                    </a:p>
                  </a:txBody>
                  <a:tcPr/>
                </a:tc>
              </a:tr>
              <a:tr h="5393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%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Modulus</a:t>
                      </a:r>
                      <a:r>
                        <a:rPr lang="en-US" baseline="0" dirty="0" smtClean="0"/>
                        <a:t> (Remainder)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5 % </a:t>
                      </a:r>
                      <a:r>
                        <a:rPr lang="en-US" sz="2400" dirty="0" err="1" smtClean="0"/>
                        <a:t>x</a:t>
                      </a:r>
                      <a:r>
                        <a:rPr lang="en-US" sz="2400" dirty="0" smtClean="0"/>
                        <a:t> = 1</a:t>
                      </a:r>
                      <a:endParaRPr lang="en-US" sz="2400" dirty="0"/>
                    </a:p>
                  </a:txBody>
                  <a:tcPr/>
                </a:tc>
              </a:tr>
              <a:tr h="5393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++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x</a:t>
                      </a:r>
                      <a:r>
                        <a:rPr lang="en-US" sz="2400" dirty="0" smtClean="0"/>
                        <a:t> ++</a:t>
                      </a:r>
                      <a:r>
                        <a:rPr lang="en-US" sz="2400" baseline="0" dirty="0" smtClean="0"/>
                        <a:t> = 3</a:t>
                      </a:r>
                      <a:endParaRPr lang="en-US" sz="2400" dirty="0"/>
                    </a:p>
                  </a:txBody>
                  <a:tcPr/>
                </a:tc>
              </a:tr>
              <a:tr h="5393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--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x</a:t>
                      </a:r>
                      <a:r>
                        <a:rPr lang="en-US" sz="2400" dirty="0" smtClean="0"/>
                        <a:t> -- = 1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1380" y="6176456"/>
            <a:ext cx="450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*For all examples,  </a:t>
            </a:r>
            <a:r>
              <a:rPr lang="en-US" sz="2800" dirty="0" err="1" smtClean="0"/>
              <a:t>int</a:t>
            </a:r>
            <a:r>
              <a:rPr lang="en-US" sz="2800" dirty="0" smtClean="0"/>
              <a:t> </a:t>
            </a:r>
            <a:r>
              <a:rPr lang="en-US" sz="2800" dirty="0" err="1" smtClean="0"/>
              <a:t>x</a:t>
            </a:r>
            <a:r>
              <a:rPr lang="en-US" sz="2800" dirty="0" smtClean="0"/>
              <a:t>=2;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756"/>
            <a:ext cx="8229600" cy="1143000"/>
          </a:xfrm>
        </p:spPr>
        <p:txBody>
          <a:bodyPr/>
          <a:lstStyle/>
          <a:p>
            <a:r>
              <a:rPr lang="en-US" dirty="0" smtClean="0"/>
              <a:t>Comparison Operators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0269969"/>
              </p:ext>
            </p:extLst>
          </p:nvPr>
        </p:nvGraphicFramePr>
        <p:xfrm>
          <a:off x="457200" y="1503185"/>
          <a:ext cx="8229600" cy="449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621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Symbol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Meaning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Example</a:t>
                      </a:r>
                      <a:endParaRPr lang="en-US" sz="2400" dirty="0"/>
                    </a:p>
                  </a:txBody>
                  <a:tcPr/>
                </a:tc>
              </a:tr>
              <a:tr h="5621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==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Equals?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x</a:t>
                      </a:r>
                      <a:r>
                        <a:rPr lang="en-US" sz="2400" dirty="0" smtClean="0"/>
                        <a:t> ==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y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</a:tr>
              <a:tr h="5621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!=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Does not equal?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x</a:t>
                      </a:r>
                      <a:r>
                        <a:rPr lang="en-US" sz="2400" baseline="0" dirty="0" smtClean="0"/>
                        <a:t> != </a:t>
                      </a:r>
                      <a:r>
                        <a:rPr lang="en-US" sz="2400" baseline="0" dirty="0" err="1" smtClean="0"/>
                        <a:t>y</a:t>
                      </a:r>
                      <a:endParaRPr lang="en-US" sz="2400" dirty="0"/>
                    </a:p>
                  </a:txBody>
                  <a:tcPr/>
                </a:tc>
              </a:tr>
              <a:tr h="5621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r>
                        <a:rPr lang="en-US" baseline="0" dirty="0" smtClean="0"/>
                        <a:t> greater than?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x</a:t>
                      </a:r>
                      <a:r>
                        <a:rPr lang="en-US" sz="2400" dirty="0" smtClean="0"/>
                        <a:t> &gt; </a:t>
                      </a:r>
                      <a:r>
                        <a:rPr lang="en-US" sz="2400" dirty="0" err="1" smtClean="0"/>
                        <a:t>y</a:t>
                      </a:r>
                      <a:endParaRPr lang="en-US" sz="2400" dirty="0"/>
                    </a:p>
                  </a:txBody>
                  <a:tcPr/>
                </a:tc>
              </a:tr>
              <a:tr h="5621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&lt;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</a:t>
                      </a:r>
                      <a:r>
                        <a:rPr lang="en-US" baseline="0" dirty="0" smtClean="0"/>
                        <a:t> less than?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x</a:t>
                      </a:r>
                      <a:r>
                        <a:rPr lang="en-US" sz="2400" baseline="0" dirty="0" smtClean="0"/>
                        <a:t> &lt; </a:t>
                      </a:r>
                      <a:r>
                        <a:rPr lang="en-US" sz="2400" baseline="0" dirty="0" err="1" smtClean="0"/>
                        <a:t>y</a:t>
                      </a:r>
                      <a:endParaRPr lang="en-US" sz="2400" dirty="0"/>
                    </a:p>
                  </a:txBody>
                  <a:tcPr/>
                </a:tc>
              </a:tr>
              <a:tr h="5621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&amp;&amp;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err="1" smtClean="0"/>
                        <a:t>x</a:t>
                      </a:r>
                      <a:r>
                        <a:rPr lang="en-US" sz="2400" baseline="0" dirty="0" smtClean="0"/>
                        <a:t>&lt;5 &amp;&amp; </a:t>
                      </a:r>
                      <a:r>
                        <a:rPr lang="en-US" sz="2400" baseline="0" dirty="0" err="1" smtClean="0"/>
                        <a:t>y</a:t>
                      </a:r>
                      <a:r>
                        <a:rPr lang="en-US" sz="2400" baseline="0" dirty="0" smtClean="0"/>
                        <a:t> &gt;5 </a:t>
                      </a:r>
                      <a:endParaRPr lang="en-US" sz="2400" dirty="0"/>
                    </a:p>
                  </a:txBody>
                  <a:tcPr/>
                </a:tc>
              </a:tr>
              <a:tr h="5621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||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err="1" smtClean="0"/>
                        <a:t>x</a:t>
                      </a:r>
                      <a:r>
                        <a:rPr lang="en-US" sz="2400" baseline="0" dirty="0" smtClean="0"/>
                        <a:t>&lt;5 || </a:t>
                      </a:r>
                      <a:r>
                        <a:rPr lang="en-US" sz="2400" baseline="0" dirty="0" err="1" smtClean="0"/>
                        <a:t>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smtClean="0"/>
                        <a:t>&gt;5</a:t>
                      </a:r>
                      <a:endParaRPr lang="en-US" sz="2400" dirty="0"/>
                    </a:p>
                  </a:txBody>
                  <a:tcPr/>
                </a:tc>
              </a:tr>
              <a:tr h="5621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!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!(</a:t>
                      </a:r>
                      <a:r>
                        <a:rPr lang="en-US" sz="2400" baseline="0" dirty="0" err="1" smtClean="0"/>
                        <a:t>x</a:t>
                      </a:r>
                      <a:r>
                        <a:rPr lang="en-US" sz="2400" baseline="0" dirty="0" smtClean="0"/>
                        <a:t>&gt;</a:t>
                      </a:r>
                      <a:r>
                        <a:rPr lang="en-US" sz="2400" baseline="0" dirty="0" err="1" smtClean="0"/>
                        <a:t>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1380" y="6084666"/>
            <a:ext cx="5569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*For all examples, </a:t>
            </a:r>
            <a:r>
              <a:rPr lang="en-US" sz="2800" dirty="0" err="1" smtClean="0"/>
              <a:t>int</a:t>
            </a:r>
            <a:r>
              <a:rPr lang="en-US" sz="2800" dirty="0" smtClean="0"/>
              <a:t> </a:t>
            </a:r>
            <a:r>
              <a:rPr lang="en-US" sz="2800" dirty="0" err="1" smtClean="0"/>
              <a:t>x</a:t>
            </a:r>
            <a:r>
              <a:rPr lang="en-US" sz="2800" dirty="0" smtClean="0"/>
              <a:t>=2 and </a:t>
            </a:r>
            <a:r>
              <a:rPr lang="en-US" sz="2800" dirty="0" err="1" smtClean="0"/>
              <a:t>int</a:t>
            </a:r>
            <a:r>
              <a:rPr lang="en-US" sz="2800" dirty="0" smtClean="0"/>
              <a:t> </a:t>
            </a:r>
            <a:r>
              <a:rPr lang="en-US" sz="2800" dirty="0" err="1" smtClean="0"/>
              <a:t>y</a:t>
            </a:r>
            <a:r>
              <a:rPr lang="en-US" sz="2800" dirty="0" smtClean="0"/>
              <a:t>=3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9028" y="-39189"/>
            <a:ext cx="4926538" cy="696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(</a:t>
            </a:r>
            <a:r>
              <a:rPr lang="en-US" dirty="0" smtClean="0"/>
              <a:t>some parameter</a:t>
            </a:r>
            <a:r>
              <a:rPr lang="en-US" dirty="0" smtClean="0">
                <a:solidFill>
                  <a:schemeClr val="accent5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{</a:t>
            </a:r>
          </a:p>
          <a:p>
            <a:pPr>
              <a:buNone/>
            </a:pPr>
            <a:r>
              <a:rPr lang="en-US" dirty="0" smtClean="0"/>
              <a:t>	do this;</a:t>
            </a:r>
          </a:p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}</a:t>
            </a:r>
          </a:p>
          <a:p>
            <a:pPr>
              <a:buNone/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else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{</a:t>
            </a:r>
          </a:p>
          <a:p>
            <a:pPr>
              <a:buNone/>
            </a:pPr>
            <a:r>
              <a:rPr lang="en-US" dirty="0" smtClean="0"/>
              <a:t>  do that;</a:t>
            </a:r>
          </a:p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}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a=2;</a:t>
            </a:r>
          </a:p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</a:t>
            </a:r>
            <a:r>
              <a:rPr lang="en-US" dirty="0" smtClean="0"/>
              <a:t>=3;</a:t>
            </a:r>
          </a:p>
          <a:p>
            <a:pPr>
              <a:buNone/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smtClean="0"/>
              <a:t>a&gt;</a:t>
            </a:r>
            <a:r>
              <a:rPr lang="en-US" dirty="0" err="1" smtClean="0"/>
              <a:t>b</a:t>
            </a:r>
            <a:r>
              <a:rPr lang="en-US" dirty="0" smtClean="0">
                <a:solidFill>
                  <a:srgbClr val="4C99FF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{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System.out.println</a:t>
            </a:r>
            <a:r>
              <a:rPr lang="en-US" dirty="0" smtClean="0"/>
              <a:t> (a);</a:t>
            </a:r>
          </a:p>
          <a:p>
            <a:pPr>
              <a:buNone/>
            </a:pPr>
            <a:r>
              <a:rPr lang="en-US" dirty="0" smtClean="0">
                <a:solidFill>
                  <a:srgbClr val="E40059"/>
                </a:solidFill>
              </a:rPr>
              <a:t>}</a:t>
            </a:r>
          </a:p>
          <a:p>
            <a:pPr>
              <a:buNone/>
            </a:pPr>
            <a:r>
              <a:rPr lang="en-US" dirty="0" smtClean="0">
                <a:solidFill>
                  <a:srgbClr val="D519FF"/>
                </a:solidFill>
              </a:rPr>
              <a:t>else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E40059"/>
                </a:solidFill>
              </a:rPr>
              <a:t>{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System.out.println</a:t>
            </a:r>
            <a:r>
              <a:rPr lang="en-US" dirty="0" smtClean="0"/>
              <a:t> (</a:t>
            </a:r>
            <a:r>
              <a:rPr lang="en-US" dirty="0" err="1" smtClean="0"/>
              <a:t>b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>
                <a:solidFill>
                  <a:srgbClr val="E40059"/>
                </a:solidFill>
              </a:rPr>
              <a:t>}</a:t>
            </a:r>
            <a:endParaRPr lang="en-US" dirty="0">
              <a:solidFill>
                <a:srgbClr val="E400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a=5;</a:t>
            </a:r>
          </a:p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</a:t>
            </a:r>
            <a:r>
              <a:rPr lang="en-US" dirty="0" smtClean="0"/>
              <a:t>=3;</a:t>
            </a:r>
          </a:p>
          <a:p>
            <a:pPr>
              <a:buNone/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(</a:t>
            </a:r>
            <a:r>
              <a:rPr lang="en-US" dirty="0" smtClean="0"/>
              <a:t>a&gt;</a:t>
            </a:r>
            <a:r>
              <a:rPr lang="en-US" dirty="0" err="1" smtClean="0"/>
              <a:t>b</a:t>
            </a:r>
            <a:r>
              <a:rPr lang="en-US" dirty="0" smtClean="0">
                <a:solidFill>
                  <a:srgbClr val="005BD3"/>
                </a:solidFill>
              </a:rPr>
              <a:t>)</a:t>
            </a:r>
            <a:r>
              <a:rPr lang="en-US" dirty="0" smtClean="0">
                <a:solidFill>
                  <a:srgbClr val="E40059"/>
                </a:solidFill>
              </a:rPr>
              <a:t>{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System.out.println</a:t>
            </a:r>
            <a:r>
              <a:rPr lang="en-US" dirty="0" smtClean="0"/>
              <a:t> (a);</a:t>
            </a:r>
          </a:p>
          <a:p>
            <a:pPr>
              <a:buNone/>
            </a:pPr>
            <a:r>
              <a:rPr lang="en-US" dirty="0" smtClean="0">
                <a:solidFill>
                  <a:srgbClr val="E40059"/>
                </a:solidFill>
              </a:rPr>
              <a:t>}</a:t>
            </a:r>
          </a:p>
          <a:p>
            <a:pPr>
              <a:buNone/>
            </a:pPr>
            <a:r>
              <a:rPr lang="en-US" dirty="0" smtClean="0">
                <a:solidFill>
                  <a:srgbClr val="D519FF"/>
                </a:solidFill>
              </a:rPr>
              <a:t>else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E40059"/>
                </a:solidFill>
              </a:rPr>
              <a:t>{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System.out.println</a:t>
            </a:r>
            <a:r>
              <a:rPr lang="en-US" dirty="0" smtClean="0"/>
              <a:t> (</a:t>
            </a:r>
            <a:r>
              <a:rPr lang="en-US" dirty="0" err="1" smtClean="0"/>
              <a:t>b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>
                <a:solidFill>
                  <a:srgbClr val="E40059"/>
                </a:solidFill>
              </a:rPr>
              <a:t>}</a:t>
            </a:r>
            <a:endParaRPr lang="en-US" dirty="0">
              <a:solidFill>
                <a:srgbClr val="E400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67" y="199377"/>
            <a:ext cx="6876876" cy="6321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1000"/>
          </a:blip>
          <a:stretch>
            <a:fillRect/>
          </a:stretch>
        </p:blipFill>
        <p:spPr>
          <a:xfrm>
            <a:off x="217049" y="2874963"/>
            <a:ext cx="3971558" cy="3971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3000"/>
          </a:blip>
          <a:stretch>
            <a:fillRect/>
          </a:stretch>
        </p:blipFill>
        <p:spPr>
          <a:xfrm>
            <a:off x="5106498" y="2565985"/>
            <a:ext cx="3810000" cy="381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Language developed in 1995</a:t>
            </a:r>
          </a:p>
          <a:p>
            <a:r>
              <a:rPr lang="en-US" dirty="0" smtClean="0"/>
              <a:t>Platform independent</a:t>
            </a:r>
          </a:p>
          <a:p>
            <a:pPr lvl="1"/>
            <a:r>
              <a:rPr lang="en-US" dirty="0" smtClean="0"/>
              <a:t>Can run on any environment once compiled</a:t>
            </a:r>
          </a:p>
          <a:p>
            <a:r>
              <a:rPr lang="en-US" dirty="0" smtClean="0"/>
              <a:t>Compiling? What's that?</a:t>
            </a:r>
          </a:p>
          <a:p>
            <a:pPr lvl="1"/>
            <a:r>
              <a:rPr lang="en-US" dirty="0" smtClean="0"/>
              <a:t>Translate the code you wrote into something your computer can understand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a=0;</a:t>
            </a:r>
          </a:p>
          <a:p>
            <a:pPr>
              <a:buNone/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while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(</a:t>
            </a:r>
            <a:r>
              <a:rPr lang="en-US" dirty="0" smtClean="0"/>
              <a:t>a&lt;10</a:t>
            </a:r>
            <a:r>
              <a:rPr lang="en-US" dirty="0" smtClean="0">
                <a:solidFill>
                  <a:srgbClr val="4C99FF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{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System.out.println</a:t>
            </a:r>
            <a:r>
              <a:rPr lang="en-US" dirty="0" smtClean="0"/>
              <a:t> (a);</a:t>
            </a:r>
          </a:p>
          <a:p>
            <a:pPr>
              <a:buNone/>
            </a:pPr>
            <a:r>
              <a:rPr lang="en-US" dirty="0" smtClean="0"/>
              <a:t>	a++;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/* OR a=a+1; */</a:t>
            </a:r>
          </a:p>
          <a:p>
            <a:pPr>
              <a:buNone/>
            </a:pPr>
            <a:r>
              <a:rPr lang="en-US" dirty="0" smtClean="0">
                <a:solidFill>
                  <a:srgbClr val="E40059"/>
                </a:solidFill>
              </a:rPr>
              <a:t>}</a:t>
            </a:r>
            <a:endParaRPr lang="en-US" dirty="0">
              <a:solidFill>
                <a:srgbClr val="E400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Holds multiple variables with index numbers instead of unique name</a:t>
            </a:r>
          </a:p>
          <a:p>
            <a:pPr>
              <a:buNone/>
            </a:pPr>
            <a:r>
              <a:rPr lang="en-US" dirty="0" smtClean="0"/>
              <a:t>String [] </a:t>
            </a:r>
            <a:r>
              <a:rPr lang="en-US" dirty="0" err="1" smtClean="0">
                <a:solidFill>
                  <a:schemeClr val="accent5"/>
                </a:solidFill>
              </a:rPr>
              <a:t>daysOfWeek</a:t>
            </a:r>
            <a:r>
              <a:rPr lang="en-US" dirty="0" smtClean="0"/>
              <a:t>;	</a:t>
            </a:r>
          </a:p>
          <a:p>
            <a:pPr>
              <a:buNone/>
            </a:pPr>
            <a:r>
              <a:rPr lang="en-US" dirty="0" smtClean="0">
                <a:solidFill>
                  <a:schemeClr val="accent5"/>
                </a:solidFill>
              </a:rPr>
              <a:t>daysOfWeek</a:t>
            </a:r>
            <a:r>
              <a:rPr lang="en-US" dirty="0" smtClean="0"/>
              <a:t>[0] = "Sunday";</a:t>
            </a:r>
          </a:p>
          <a:p>
            <a:pPr>
              <a:buNone/>
            </a:pPr>
            <a:r>
              <a:rPr lang="en-US" dirty="0" smtClean="0">
                <a:solidFill>
                  <a:schemeClr val="accent5"/>
                </a:solidFill>
              </a:rPr>
              <a:t>daysOfWeek</a:t>
            </a:r>
            <a:r>
              <a:rPr lang="en-US" dirty="0" smtClean="0"/>
              <a:t>[1] = "Monday";</a:t>
            </a:r>
          </a:p>
          <a:p>
            <a:pPr>
              <a:buNone/>
            </a:pPr>
            <a:r>
              <a:rPr lang="en-US" dirty="0" smtClean="0">
                <a:solidFill>
                  <a:schemeClr val="accent5"/>
                </a:solidFill>
              </a:rPr>
              <a:t>daysOfWeek</a:t>
            </a:r>
            <a:r>
              <a:rPr lang="en-US" dirty="0" smtClean="0"/>
              <a:t>[2] = "Tuesday";</a:t>
            </a:r>
          </a:p>
          <a:p>
            <a:pPr>
              <a:buNone/>
            </a:pPr>
            <a:r>
              <a:rPr lang="en-US" dirty="0" smtClean="0">
                <a:solidFill>
                  <a:schemeClr val="accent5"/>
                </a:solidFill>
              </a:rPr>
              <a:t>daysOfWeek</a:t>
            </a:r>
            <a:r>
              <a:rPr lang="en-US" dirty="0" smtClean="0"/>
              <a:t>[3] = "Wednesday";</a:t>
            </a:r>
          </a:p>
          <a:p>
            <a:pPr>
              <a:buNone/>
            </a:pPr>
            <a:r>
              <a:rPr lang="en-US" dirty="0" smtClean="0">
                <a:solidFill>
                  <a:schemeClr val="accent5"/>
                </a:solidFill>
              </a:rPr>
              <a:t>daysOfWeek</a:t>
            </a:r>
            <a:r>
              <a:rPr lang="en-US" dirty="0" smtClean="0"/>
              <a:t>[4] = "Thursday";</a:t>
            </a:r>
          </a:p>
          <a:p>
            <a:pPr>
              <a:buNone/>
            </a:pPr>
            <a:r>
              <a:rPr lang="en-US" dirty="0" smtClean="0">
                <a:solidFill>
                  <a:schemeClr val="accent5"/>
                </a:solidFill>
              </a:rPr>
              <a:t>daysOfWeek</a:t>
            </a:r>
            <a:r>
              <a:rPr lang="en-US" dirty="0" smtClean="0"/>
              <a:t>[5] = "Friday";</a:t>
            </a:r>
          </a:p>
          <a:p>
            <a:pPr>
              <a:buNone/>
            </a:pPr>
            <a:r>
              <a:rPr lang="en-US" dirty="0" smtClean="0">
                <a:solidFill>
                  <a:schemeClr val="accent5"/>
                </a:solidFill>
              </a:rPr>
              <a:t>daysOfWeek</a:t>
            </a:r>
            <a:r>
              <a:rPr lang="en-US" dirty="0" smtClean="0"/>
              <a:t>[6] = "Saturday";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the while loop but with counting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/>
              <a:t>=0; 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/>
              <a:t>&lt;7;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/>
              <a:t>++</a:t>
            </a:r>
            <a:r>
              <a:rPr lang="en-US" dirty="0" smtClean="0">
                <a:solidFill>
                  <a:schemeClr val="accent5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{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System.out.println</a:t>
            </a:r>
            <a:r>
              <a:rPr lang="en-US" dirty="0" smtClean="0"/>
              <a:t> (</a:t>
            </a:r>
            <a:r>
              <a:rPr lang="en-US" dirty="0" err="1" smtClean="0">
                <a:solidFill>
                  <a:schemeClr val="accent5"/>
                </a:solidFill>
              </a:rPr>
              <a:t>daysOfWeek</a:t>
            </a:r>
            <a:r>
              <a:rPr lang="en-US" dirty="0" err="1" smtClean="0"/>
              <a:t>[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/>
              <a:t>]+ ", ");</a:t>
            </a:r>
          </a:p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Loop…a more practical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[]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randomNumbers</a:t>
            </a:r>
            <a:r>
              <a:rPr lang="en-US" dirty="0" smtClean="0"/>
              <a:t>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for</a:t>
            </a:r>
            <a:r>
              <a:rPr lang="en-US" dirty="0" smtClean="0"/>
              <a:t> 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/>
              <a:t>=0; 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/>
              <a:t>&lt;100; 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/>
              <a:t>++)</a:t>
            </a:r>
            <a:r>
              <a:rPr lang="en-US" dirty="0" smtClean="0">
                <a:solidFill>
                  <a:schemeClr val="accent2"/>
                </a:solidFill>
              </a:rPr>
              <a:t>{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randomNumbers</a:t>
            </a:r>
            <a:r>
              <a:rPr lang="en-US" dirty="0" err="1" smtClean="0"/>
              <a:t>[i</a:t>
            </a:r>
            <a:r>
              <a:rPr lang="en-US" dirty="0" smtClean="0"/>
              <a:t>] =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				</a:t>
            </a:r>
            <a:r>
              <a:rPr lang="en-US" dirty="0" smtClean="0"/>
              <a:t>(</a:t>
            </a:r>
            <a:r>
              <a:rPr lang="en-US" dirty="0" err="1" smtClean="0"/>
              <a:t>int)(</a:t>
            </a:r>
            <a:r>
              <a:rPr lang="en-US" dirty="0" err="1" smtClean="0">
                <a:solidFill>
                  <a:schemeClr val="accent6"/>
                </a:solidFill>
              </a:rPr>
              <a:t>Math.random</a:t>
            </a:r>
            <a:r>
              <a:rPr lang="en-US" dirty="0" smtClean="0"/>
              <a:t>()*10)+1;</a:t>
            </a:r>
          </a:p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}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Every application has at least one class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public class </a:t>
            </a:r>
            <a:r>
              <a:rPr lang="en-US" dirty="0" err="1" smtClean="0"/>
              <a:t>ClassName</a:t>
            </a:r>
            <a:r>
              <a:rPr lang="en-US" dirty="0" smtClean="0"/>
              <a:t>{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class body;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Every application has at least one method</a:t>
            </a:r>
          </a:p>
          <a:p>
            <a:pPr>
              <a:buNone/>
            </a:pPr>
            <a:r>
              <a:rPr lang="en-US" dirty="0" smtClean="0"/>
              <a:t>public static void </a:t>
            </a:r>
            <a:r>
              <a:rPr lang="en-US" dirty="0" err="1" smtClean="0"/>
              <a:t>methodName</a:t>
            </a:r>
            <a:r>
              <a:rPr lang="en-US" dirty="0" smtClean="0"/>
              <a:t> (arguments) {</a:t>
            </a:r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	method body;	</a:t>
            </a:r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1-06-12 at 1.58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6729" y="477909"/>
            <a:ext cx="4285824" cy="3361975"/>
          </a:xfrm>
          <a:prstGeom prst="rect">
            <a:avLst/>
          </a:prstGeom>
        </p:spPr>
      </p:pic>
      <p:pic>
        <p:nvPicPr>
          <p:cNvPr id="7" name="Picture 6" descr="Screen shot 2011-06-12 at 1.58.4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70" y="151455"/>
            <a:ext cx="5710910" cy="6238884"/>
          </a:xfrm>
          <a:prstGeom prst="rect">
            <a:avLst/>
          </a:prstGeom>
        </p:spPr>
      </p:pic>
      <p:pic>
        <p:nvPicPr>
          <p:cNvPr id="8" name="Picture 7" descr="Screen shot 2011-06-12 at 1.58.5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670" y="4165600"/>
            <a:ext cx="3403600" cy="269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1-06-12 at 1.59.0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90"/>
            <a:ext cx="3822953" cy="3288388"/>
          </a:xfrm>
          <a:prstGeom prst="rect">
            <a:avLst/>
          </a:prstGeom>
        </p:spPr>
      </p:pic>
      <p:pic>
        <p:nvPicPr>
          <p:cNvPr id="5" name="Picture 4" descr="Screen shot 2011-06-12 at 1.59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21" y="0"/>
            <a:ext cx="573407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1-06-12 at 2.00.3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01185"/>
            <a:ext cx="9144000" cy="540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Class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417638"/>
          <a:ext cx="8229600" cy="4751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750094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r>
                        <a:rPr lang="en-US" baseline="0" dirty="0" smtClean="0"/>
                        <a:t> it does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9928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absolute value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Absolute Value of your number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One Number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Math.abs(-35);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35</a:t>
                      </a:r>
                      <a:endParaRPr lang="en-US" sz="1600" dirty="0"/>
                    </a:p>
                  </a:txBody>
                  <a:tcPr/>
                </a:tc>
              </a:tr>
              <a:tr h="75009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random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Generates number between 0.0 </a:t>
                      </a:r>
                      <a:r>
                        <a:rPr lang="en-US" sz="1600" smtClean="0"/>
                        <a:t>and 0.9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Math.random</a:t>
                      </a:r>
                      <a:r>
                        <a:rPr lang="en-US" sz="1600" dirty="0" smtClean="0"/>
                        <a:t>()*6;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Number between 0 and 5</a:t>
                      </a:r>
                      <a:endParaRPr lang="en-US" sz="1600" dirty="0"/>
                    </a:p>
                  </a:txBody>
                  <a:tcPr/>
                </a:tc>
              </a:tr>
              <a:tr h="5740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Maximum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Returns</a:t>
                      </a:r>
                      <a:r>
                        <a:rPr lang="en-US" sz="1600" baseline="0" dirty="0" smtClean="0"/>
                        <a:t> bigger of two number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Two numbers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Math.max(35, 72);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72</a:t>
                      </a:r>
                    </a:p>
                  </a:txBody>
                  <a:tcPr/>
                </a:tc>
              </a:tr>
              <a:tr h="59817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Minimum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Returns</a:t>
                      </a:r>
                      <a:r>
                        <a:rPr lang="en-US" sz="1600" baseline="0" dirty="0" smtClean="0"/>
                        <a:t> smaller of two numbers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Two numbers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Math.min(35,</a:t>
                      </a:r>
                      <a:r>
                        <a:rPr lang="en-US" sz="1600" baseline="0" dirty="0" smtClean="0"/>
                        <a:t> 72);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35</a:t>
                      </a:r>
                    </a:p>
                  </a:txBody>
                  <a:tcPr/>
                </a:tc>
              </a:tr>
              <a:tr h="75009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Returns first number to power of second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Two numbers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Math.pow(10, 3);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1000</a:t>
                      </a:r>
                    </a:p>
                  </a:txBody>
                  <a:tcPr/>
                </a:tc>
              </a:tr>
              <a:tr h="5264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Square Root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Returns Square root of number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One number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Math.sqrt(16);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Oriented Programming </a:t>
            </a:r>
          </a:p>
          <a:p>
            <a:pPr lvl="1"/>
            <a:r>
              <a:rPr lang="en-US" dirty="0" smtClean="0"/>
              <a:t>(or OOP to the initiated)</a:t>
            </a:r>
          </a:p>
          <a:p>
            <a:r>
              <a:rPr lang="en-US" dirty="0" smtClean="0"/>
              <a:t>Objects put together to form a program</a:t>
            </a:r>
          </a:p>
          <a:p>
            <a:r>
              <a:rPr lang="en-US" dirty="0" smtClean="0"/>
              <a:t>Objects contain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Known as state</a:t>
            </a:r>
          </a:p>
          <a:p>
            <a:pPr lvl="1"/>
            <a:r>
              <a:rPr lang="en-US" dirty="0" smtClean="0"/>
              <a:t>Behavior</a:t>
            </a:r>
          </a:p>
          <a:p>
            <a:pPr lvl="2"/>
            <a:r>
              <a:rPr lang="en-US" dirty="0" smtClean="0"/>
              <a:t>Known as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Lotto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Goal: Guess the number randomly generated by the computer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Step 1. Create new Java Project named </a:t>
            </a:r>
            <a:r>
              <a:rPr lang="en-US" dirty="0" err="1" smtClean="0"/>
              <a:t>LottoGame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Step 2: Create new Java Class name </a:t>
            </a:r>
            <a:r>
              <a:rPr lang="en-US" dirty="0" err="1" smtClean="0"/>
              <a:t>lottoGame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Lotto Game,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Importing—letting the program we want to use a class from the Java API</a:t>
            </a:r>
          </a:p>
          <a:p>
            <a:r>
              <a:rPr lang="en-US" dirty="0" smtClean="0"/>
              <a:t>Written above the class declaration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import </a:t>
            </a:r>
            <a:r>
              <a:rPr lang="en-US" dirty="0" err="1" smtClean="0">
                <a:solidFill>
                  <a:schemeClr val="accent6"/>
                </a:solidFill>
              </a:rPr>
              <a:t>java.lang.Math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import </a:t>
            </a:r>
            <a:r>
              <a:rPr lang="en-US" dirty="0" err="1" smtClean="0">
                <a:solidFill>
                  <a:schemeClr val="accent6"/>
                </a:solidFill>
              </a:rPr>
              <a:t>java.util.Scanner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Lotto Game,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Declare three variables.</a:t>
            </a:r>
          </a:p>
          <a:p>
            <a:pPr>
              <a:buNone/>
            </a:pPr>
            <a:r>
              <a:rPr lang="en-US" dirty="0" smtClean="0"/>
              <a:t>Inside method.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guess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answer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Scanner </a:t>
            </a:r>
            <a:r>
              <a:rPr lang="en-US" dirty="0" smtClean="0">
                <a:solidFill>
                  <a:schemeClr val="accent5"/>
                </a:solidFill>
              </a:rPr>
              <a:t>sc</a:t>
            </a:r>
            <a:r>
              <a:rPr lang="en-US" dirty="0" smtClean="0"/>
              <a:t> = new </a:t>
            </a:r>
            <a:r>
              <a:rPr lang="en-US" dirty="0" err="1" smtClean="0"/>
              <a:t>Scanner(System.in</a:t>
            </a:r>
            <a:r>
              <a:rPr lang="en-US" dirty="0" smtClean="0"/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Lotto Game,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err="1" smtClean="0"/>
              <a:t>System.out.println("Guess</a:t>
            </a:r>
            <a:r>
              <a:rPr lang="en-US" dirty="0" smtClean="0"/>
              <a:t> a number between 1 and 6");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accent5"/>
                </a:solidFill>
              </a:rPr>
              <a:t>guess</a:t>
            </a:r>
            <a:r>
              <a:rPr lang="en-US" dirty="0" smtClean="0"/>
              <a:t> =  </a:t>
            </a:r>
            <a:r>
              <a:rPr lang="en-US" dirty="0" err="1" smtClean="0">
                <a:solidFill>
                  <a:schemeClr val="accent6"/>
                </a:solidFill>
              </a:rPr>
              <a:t>sc.nextIn</a:t>
            </a:r>
            <a:r>
              <a:rPr lang="en-US" dirty="0" err="1" smtClean="0"/>
              <a:t>t</a:t>
            </a:r>
            <a:r>
              <a:rPr lang="en-US" dirty="0" smtClean="0"/>
              <a:t>();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accent5"/>
                </a:solidFill>
              </a:rPr>
              <a:t>answer</a:t>
            </a:r>
            <a:r>
              <a:rPr lang="en-US" dirty="0" smtClean="0"/>
              <a:t> = (</a:t>
            </a:r>
            <a:r>
              <a:rPr lang="en-US" dirty="0" err="1" smtClean="0"/>
              <a:t>int)(</a:t>
            </a:r>
            <a:r>
              <a:rPr lang="en-US" dirty="0" err="1" smtClean="0">
                <a:solidFill>
                  <a:schemeClr val="accent6"/>
                </a:solidFill>
              </a:rPr>
              <a:t>Math.random</a:t>
            </a:r>
            <a:r>
              <a:rPr lang="en-US" dirty="0" smtClean="0"/>
              <a:t>()*6+1);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if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5"/>
                </a:solidFill>
              </a:rPr>
              <a:t>guess</a:t>
            </a:r>
            <a:r>
              <a:rPr lang="en-US" dirty="0" smtClean="0"/>
              <a:t>==</a:t>
            </a:r>
            <a:r>
              <a:rPr lang="en-US" dirty="0" smtClean="0">
                <a:solidFill>
                  <a:schemeClr val="accent5"/>
                </a:solidFill>
              </a:rPr>
              <a:t>answer</a:t>
            </a:r>
            <a:r>
              <a:rPr lang="en-US" dirty="0" smtClean="0"/>
              <a:t>) </a:t>
            </a:r>
            <a:r>
              <a:rPr lang="en-US" dirty="0" smtClean="0">
                <a:solidFill>
                  <a:schemeClr val="accent2"/>
                </a:solidFill>
              </a:rPr>
              <a:t>{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System.out.println("Congratulations</a:t>
            </a:r>
            <a:r>
              <a:rPr lang="en-US" dirty="0" smtClean="0"/>
              <a:t>! You guessed right!");</a:t>
            </a:r>
          </a:p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}</a:t>
            </a:r>
          </a:p>
          <a:p>
            <a:pPr>
              <a:buNone/>
            </a:pP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else</a:t>
            </a:r>
            <a:r>
              <a:rPr lang="en-US" dirty="0" smtClean="0">
                <a:solidFill>
                  <a:schemeClr val="accent2"/>
                </a:solidFill>
              </a:rPr>
              <a:t> {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System.out.println("Sorry</a:t>
            </a:r>
            <a:r>
              <a:rPr lang="en-US" dirty="0" smtClean="0"/>
              <a:t>, that wasn't right. The correct answer was " + </a:t>
            </a:r>
            <a:r>
              <a:rPr lang="en-US" dirty="0" smtClean="0">
                <a:solidFill>
                  <a:schemeClr val="accent5"/>
                </a:solidFill>
              </a:rPr>
              <a:t>answer</a:t>
            </a:r>
            <a:r>
              <a:rPr lang="en-US" dirty="0" smtClean="0"/>
              <a:t>+".");</a:t>
            </a:r>
          </a:p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}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String Operators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015998"/>
          <a:ext cx="8229600" cy="554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21790"/>
                <a:gridCol w="1670050"/>
              </a:tblGrid>
              <a:tr h="808621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r>
                        <a:rPr lang="en-US" baseline="0" dirty="0" smtClean="0"/>
                        <a:t> it does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646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Compare</a:t>
                      </a:r>
                      <a:r>
                        <a:rPr lang="en-US" sz="1600" baseline="0" dirty="0" smtClean="0"/>
                        <a:t> 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Compares two strings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Compares two strings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String.compareTo("cat</a:t>
                      </a:r>
                      <a:r>
                        <a:rPr lang="en-US" sz="1600" dirty="0" smtClean="0"/>
                        <a:t>",</a:t>
                      </a:r>
                      <a:r>
                        <a:rPr lang="en-US" sz="1600" baseline="0" dirty="0" smtClean="0"/>
                        <a:t> "cats");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80862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Length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Tells you length of a</a:t>
                      </a:r>
                      <a:r>
                        <a:rPr lang="en-US" sz="1600" baseline="0" dirty="0" smtClean="0"/>
                        <a:t> string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One string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String.length("pickles</a:t>
                      </a:r>
                      <a:r>
                        <a:rPr lang="en-US" sz="1600" dirty="0" smtClean="0"/>
                        <a:t>");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</a:tr>
              <a:tr h="62430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to</a:t>
                      </a:r>
                      <a:r>
                        <a:rPr lang="en-US" sz="1600" baseline="0" dirty="0" err="1" smtClean="0"/>
                        <a:t>String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Turns a number into a string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Any number (</a:t>
                      </a:r>
                      <a:r>
                        <a:rPr lang="en-US" sz="1600" dirty="0" err="1" smtClean="0"/>
                        <a:t>int</a:t>
                      </a:r>
                      <a:r>
                        <a:rPr lang="en-US" sz="1600" dirty="0" smtClean="0"/>
                        <a:t>, float, double)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Integer.toString(72);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"72"</a:t>
                      </a:r>
                    </a:p>
                  </a:txBody>
                  <a:tcPr/>
                </a:tc>
              </a:tr>
              <a:tr h="88717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Turns string</a:t>
                      </a:r>
                      <a:r>
                        <a:rPr lang="en-US" sz="1600" baseline="0" dirty="0" smtClean="0"/>
                        <a:t> into number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0" dirty="0" smtClean="0"/>
                        <a:t> string known to only contain numbers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Integer.parseInt("72");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72</a:t>
                      </a:r>
                    </a:p>
                  </a:txBody>
                  <a:tcPr/>
                </a:tc>
              </a:tr>
              <a:tr h="88717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Replace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Replaces a character with another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Two characters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"</a:t>
                      </a:r>
                      <a:r>
                        <a:rPr lang="en-US" sz="1600" dirty="0" err="1" smtClean="0"/>
                        <a:t>Happy".replace</a:t>
                      </a:r>
                      <a:r>
                        <a:rPr lang="en-US" sz="1600" baseline="0" dirty="0" smtClean="0"/>
                        <a:t> ('a', '</a:t>
                      </a:r>
                      <a:r>
                        <a:rPr lang="en-US" sz="1600" baseline="0" dirty="0" err="1" smtClean="0"/>
                        <a:t>o</a:t>
                      </a:r>
                      <a:r>
                        <a:rPr lang="en-US" sz="1600" baseline="0" dirty="0" smtClean="0"/>
                        <a:t>');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Hoppy</a:t>
                      </a:r>
                    </a:p>
                  </a:txBody>
                  <a:tcPr/>
                </a:tc>
              </a:tr>
              <a:tr h="887173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toCharArray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Splits string into array of characters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char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myArray</a:t>
                      </a:r>
                      <a:r>
                        <a:rPr lang="en-US" sz="1600" baseline="0" dirty="0" smtClean="0"/>
                        <a:t>[]="</a:t>
                      </a:r>
                      <a:r>
                        <a:rPr lang="en-US" sz="1600" baseline="0" dirty="0" err="1" smtClean="0"/>
                        <a:t>Hey".toCharArray</a:t>
                      </a:r>
                      <a:r>
                        <a:rPr lang="en-US" sz="1600" baseline="0" dirty="0" smtClean="0"/>
                        <a:t>();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myArray[0]='H';</a:t>
                      </a:r>
                    </a:p>
                    <a:p>
                      <a:r>
                        <a:rPr lang="en-US" sz="1600" dirty="0" smtClean="0"/>
                        <a:t>myArray[1]='</a:t>
                      </a:r>
                      <a:r>
                        <a:rPr lang="en-US" sz="1600" dirty="0" err="1" smtClean="0"/>
                        <a:t>e</a:t>
                      </a:r>
                      <a:r>
                        <a:rPr lang="en-US" sz="1600" dirty="0" smtClean="0"/>
                        <a:t>';</a:t>
                      </a:r>
                    </a:p>
                    <a:p>
                      <a:r>
                        <a:rPr lang="en-US" sz="1600" dirty="0" smtClean="0"/>
                        <a:t>myArray[2]='</a:t>
                      </a:r>
                      <a:r>
                        <a:rPr lang="en-US" sz="1600" dirty="0" err="1" smtClean="0"/>
                        <a:t>y</a:t>
                      </a:r>
                      <a:r>
                        <a:rPr lang="en-US" sz="1600" dirty="0" smtClean="0"/>
                        <a:t>';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String Scrambler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the String operators and a for loop</a:t>
            </a:r>
          </a:p>
          <a:p>
            <a:pPr lvl="1"/>
            <a:r>
              <a:rPr lang="en-US" dirty="0" smtClean="0"/>
              <a:t>Build an application that prints the letters in a word backward</a:t>
            </a:r>
          </a:p>
          <a:p>
            <a:pPr lvl="1"/>
            <a:r>
              <a:rPr lang="en-US" dirty="0" smtClean="0"/>
              <a:t>Hints:</a:t>
            </a:r>
          </a:p>
          <a:p>
            <a:pPr lvl="2"/>
            <a:r>
              <a:rPr lang="en-US" dirty="0" smtClean="0"/>
              <a:t> Get a String from the scanner using .next()</a:t>
            </a:r>
          </a:p>
          <a:p>
            <a:pPr lvl="2"/>
            <a:r>
              <a:rPr lang="en-US" dirty="0" smtClean="0"/>
              <a:t>Split the string into an array.</a:t>
            </a:r>
          </a:p>
          <a:p>
            <a:pPr lvl="2"/>
            <a:r>
              <a:rPr lang="en-US" dirty="0" smtClean="0"/>
              <a:t>Print out the array in backward order</a:t>
            </a:r>
          </a:p>
          <a:p>
            <a:r>
              <a:rPr lang="en-US" dirty="0" smtClean="0"/>
              <a:t>Bonus:</a:t>
            </a:r>
          </a:p>
          <a:p>
            <a:pPr lvl="1"/>
            <a:r>
              <a:rPr lang="en-US" dirty="0" smtClean="0"/>
              <a:t>Try to use </a:t>
            </a:r>
            <a:r>
              <a:rPr lang="en-US" dirty="0" err="1" smtClean="0"/>
              <a:t>Math.random</a:t>
            </a:r>
            <a:r>
              <a:rPr lang="en-US" dirty="0" smtClean="0"/>
              <a:t>() to print out the array in random order</a:t>
            </a:r>
          </a:p>
          <a:p>
            <a:r>
              <a:rPr lang="en-US" dirty="0" smtClean="0"/>
              <a:t>There are completed versions of </a:t>
            </a:r>
            <a:r>
              <a:rPr lang="en-US" dirty="0" err="1" smtClean="0"/>
              <a:t>HelloWorld</a:t>
            </a:r>
            <a:r>
              <a:rPr lang="en-US" dirty="0" smtClean="0"/>
              <a:t>, </a:t>
            </a:r>
            <a:r>
              <a:rPr lang="en-US" dirty="0" err="1" smtClean="0"/>
              <a:t>LottoGame</a:t>
            </a:r>
            <a:r>
              <a:rPr lang="en-US" dirty="0" smtClean="0"/>
              <a:t>, and </a:t>
            </a:r>
            <a:r>
              <a:rPr lang="en-US" dirty="0" err="1" smtClean="0"/>
              <a:t>StringScrambler</a:t>
            </a:r>
            <a:r>
              <a:rPr lang="en-US" dirty="0" smtClean="0"/>
              <a:t> in the </a:t>
            </a:r>
            <a:r>
              <a:rPr lang="en-US" smtClean="0"/>
              <a:t>practice files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1725017" y="-225207"/>
            <a:ext cx="5964523" cy="74789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LeftUp">
                <a:rot lat="2100000" lon="1320000" rev="0"/>
              </a:camera>
              <a:lightRig rig="threePt" dir="t"/>
            </a:scene3d>
          </a:bodyPr>
          <a:lstStyle/>
          <a:p>
            <a:pPr algn="ctr"/>
            <a:r>
              <a:rPr lang="en-US" sz="48000" b="1" spc="6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glow rad="139700">
                    <a:schemeClr val="accent1">
                      <a:alpha val="75000"/>
                    </a:schemeClr>
                  </a:glow>
                  <a:innerShdw blurRad="63500" dist="50800" dir="2700000">
                    <a:srgbClr val="000000">
                      <a:alpha val="50000"/>
                    </a:srgbClr>
                  </a:innerShdw>
                  <a:reflection stA="50000" endPos="75000" dist="12700" dir="5400000" sy="-100000" algn="bl" rotWithShape="0"/>
                </a:effectLst>
              </a:rPr>
              <a:t>?</a:t>
            </a:r>
            <a:endParaRPr lang="en-US" sz="40000" b="1" spc="6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glow rad="139700">
                  <a:schemeClr val="accent1">
                    <a:alpha val="75000"/>
                  </a:schemeClr>
                </a:glow>
                <a:innerShdw blurRad="63500" dist="50800" dir="2700000">
                  <a:srgbClr val="000000">
                    <a:alpha val="50000"/>
                  </a:srgbClr>
                </a:innerShdw>
                <a:reflection stA="50000" endPos="75000" dist="127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B"/>
              </a:clrFrom>
              <a:clrTo>
                <a:srgbClr val="FEFEFB">
                  <a:alpha val="0"/>
                </a:srgbClr>
              </a:clrTo>
            </a:clrChange>
            <a:alphaModFix amt="47000"/>
          </a:blip>
          <a:stretch>
            <a:fillRect/>
          </a:stretch>
        </p:blipFill>
        <p:spPr>
          <a:xfrm>
            <a:off x="4318000" y="1158161"/>
            <a:ext cx="4826000" cy="335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Think: </a:t>
            </a:r>
            <a:r>
              <a:rPr lang="en-US" dirty="0" err="1" smtClean="0"/>
              <a:t>Legos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1" y="3571338"/>
            <a:ext cx="4607468" cy="3286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1318022"/>
            <a:ext cx="495877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Lego States</a:t>
            </a:r>
          </a:p>
          <a:p>
            <a:r>
              <a:rPr lang="en-US" sz="2000" dirty="0" smtClean="0"/>
              <a:t>	Color </a:t>
            </a:r>
          </a:p>
          <a:p>
            <a:r>
              <a:rPr lang="en-US" sz="2000" dirty="0" smtClean="0"/>
              <a:t>	Width</a:t>
            </a:r>
          </a:p>
          <a:p>
            <a:r>
              <a:rPr lang="en-US" sz="2000" dirty="0" smtClean="0"/>
              <a:t>	Length</a:t>
            </a:r>
          </a:p>
          <a:p>
            <a:r>
              <a:rPr lang="en-US" sz="2000" dirty="0" smtClean="0"/>
              <a:t>	Height</a:t>
            </a:r>
          </a:p>
          <a:p>
            <a:r>
              <a:rPr lang="en-US" sz="2000" dirty="0" smtClean="0"/>
              <a:t>	Stackable from the Top</a:t>
            </a:r>
          </a:p>
          <a:p>
            <a:r>
              <a:rPr lang="en-US" sz="2000" dirty="0" smtClean="0"/>
              <a:t>	Stackable from the Bottom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07469" y="4510961"/>
            <a:ext cx="495877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Lego Methods</a:t>
            </a:r>
          </a:p>
          <a:p>
            <a:r>
              <a:rPr lang="en-US" sz="2000" dirty="0" smtClean="0"/>
              <a:t>	Stack on Top</a:t>
            </a:r>
          </a:p>
          <a:p>
            <a:r>
              <a:rPr lang="en-US" sz="2000" dirty="0" smtClean="0"/>
              <a:t>	Stack Under</a:t>
            </a:r>
          </a:p>
          <a:p>
            <a:r>
              <a:rPr lang="en-US" sz="2000" dirty="0" smtClean="0"/>
              <a:t>	Stack Perpendicular</a:t>
            </a:r>
          </a:p>
          <a:p>
            <a:r>
              <a:rPr lang="en-US" sz="2000" dirty="0" smtClean="0"/>
              <a:t>	Stack Parallel</a:t>
            </a:r>
          </a:p>
          <a:p>
            <a:r>
              <a:rPr lang="en-US" sz="2000" dirty="0" smtClean="0"/>
              <a:t>	Stack Staggered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to objects?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Small Classes</a:t>
            </a:r>
          </a:p>
          <a:p>
            <a:pPr lvl="1"/>
            <a:r>
              <a:rPr lang="en-US" dirty="0" smtClean="0"/>
              <a:t>Code that create objects</a:t>
            </a:r>
          </a:p>
          <a:p>
            <a:r>
              <a:rPr lang="en-US" dirty="0" smtClean="0"/>
              <a:t>Big Classes </a:t>
            </a:r>
          </a:p>
          <a:p>
            <a:pPr lvl="1"/>
            <a:r>
              <a:rPr lang="en-US" dirty="0" smtClean="0"/>
              <a:t>Code that combine objects made in small classes</a:t>
            </a:r>
          </a:p>
          <a:p>
            <a:r>
              <a:rPr lang="en-US" dirty="0" smtClean="0"/>
              <a:t>Library</a:t>
            </a:r>
          </a:p>
          <a:p>
            <a:pPr lvl="1"/>
            <a:r>
              <a:rPr lang="en-US" dirty="0" smtClean="0"/>
              <a:t>10,000s of  methods made by people</a:t>
            </a:r>
          </a:p>
          <a:p>
            <a:pPr lvl="1"/>
            <a:r>
              <a:rPr lang="en-US" dirty="0" smtClean="0"/>
              <a:t>1000s of classes made by people</a:t>
            </a:r>
          </a:p>
          <a:p>
            <a:pPr lvl="1"/>
            <a:r>
              <a:rPr lang="en-US" dirty="0" smtClean="0"/>
              <a:t>API (Application Programming Interface)</a:t>
            </a:r>
          </a:p>
          <a:p>
            <a:pPr lvl="2"/>
            <a:r>
              <a:rPr lang="en-US" dirty="0" smtClean="0"/>
              <a:t>Rules of the library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184063" cy="1143000"/>
          </a:xfrm>
        </p:spPr>
        <p:txBody>
          <a:bodyPr/>
          <a:lstStyle/>
          <a:p>
            <a:r>
              <a:rPr lang="en-US" dirty="0" smtClean="0"/>
              <a:t>                  Legos: Part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49" y="3209352"/>
            <a:ext cx="5178251" cy="362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82737" cy="4994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634" y="5648612"/>
            <a:ext cx="345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Lego Library</a:t>
            </a:r>
          </a:p>
          <a:p>
            <a:r>
              <a:rPr lang="en-US" dirty="0" smtClean="0"/>
              <a:t>	Store bought set is like using	a class from the Java Library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91960" y="1143000"/>
            <a:ext cx="4041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Lego Design</a:t>
            </a:r>
          </a:p>
          <a:p>
            <a:r>
              <a:rPr lang="en-US" dirty="0" smtClean="0"/>
              <a:t>	Designing own </a:t>
            </a:r>
            <a:r>
              <a:rPr lang="en-US" dirty="0" err="1" smtClean="0"/>
              <a:t>lego</a:t>
            </a:r>
            <a:r>
              <a:rPr lang="en-US" dirty="0" smtClean="0"/>
              <a:t> creation like 	creating own class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25580" y="2620328"/>
            <a:ext cx="4865988" cy="2308324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55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  <a:alpha val="6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NOTE:</a:t>
            </a:r>
          </a:p>
          <a:p>
            <a:r>
              <a:rPr lang="en-US" dirty="0" smtClean="0"/>
              <a:t>	BOTH use the same </a:t>
            </a:r>
            <a:r>
              <a:rPr lang="en-US" dirty="0" err="1" smtClean="0"/>
              <a:t>Legos</a:t>
            </a:r>
            <a:endParaRPr lang="en-US" dirty="0" smtClean="0"/>
          </a:p>
          <a:p>
            <a:r>
              <a:rPr lang="en-US" dirty="0" smtClean="0"/>
              <a:t>	Like using methods from from Java Library</a:t>
            </a:r>
          </a:p>
          <a:p>
            <a:endParaRPr lang="en-US" dirty="0" smtClean="0"/>
          </a:p>
          <a:p>
            <a:r>
              <a:rPr lang="en-US" dirty="0" smtClean="0"/>
              <a:t>	They did not mold and cast new </a:t>
            </a:r>
            <a:r>
              <a:rPr lang="en-US" dirty="0" err="1" smtClean="0"/>
              <a:t>lego</a:t>
            </a:r>
            <a:r>
              <a:rPr lang="en-US" dirty="0" smtClean="0"/>
              <a:t> shapes.</a:t>
            </a:r>
          </a:p>
          <a:p>
            <a:r>
              <a:rPr lang="en-US" dirty="0" smtClean="0"/>
              <a:t>	That would be like writing own small "how to 	mold a </a:t>
            </a:r>
            <a:r>
              <a:rPr lang="en-US" dirty="0" err="1" smtClean="0"/>
              <a:t>lego</a:t>
            </a:r>
            <a:r>
              <a:rPr lang="en-US" dirty="0" smtClean="0"/>
              <a:t>" class.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Eclipse</a:t>
            </a:r>
          </a:p>
          <a:p>
            <a:pPr lvl="1"/>
            <a:r>
              <a:rPr lang="en-US" dirty="0" smtClean="0"/>
              <a:t>Software Development Environment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Mostly for Java, but you can use it for almost any language</a:t>
            </a:r>
          </a:p>
          <a:p>
            <a:r>
              <a:rPr lang="en-US" dirty="0" smtClean="0"/>
              <a:t>Android SDK</a:t>
            </a:r>
          </a:p>
          <a:p>
            <a:pPr lvl="1"/>
            <a:r>
              <a:rPr lang="en-US" dirty="0" smtClean="0"/>
              <a:t>Software Development Kit</a:t>
            </a:r>
          </a:p>
          <a:p>
            <a:pPr lvl="1"/>
            <a:r>
              <a:rPr lang="en-US" dirty="0" smtClean="0"/>
              <a:t>Tools to develop software on a specific platform</a:t>
            </a:r>
          </a:p>
          <a:p>
            <a:pPr lvl="1"/>
            <a:r>
              <a:rPr lang="en-US" dirty="0" smtClean="0"/>
              <a:t>Contains APIs and special libraries just for Android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1-06-12 at 1.37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03"/>
            <a:ext cx="6521507" cy="473593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rot="16200000" flipH="1">
            <a:off x="6061506" y="3304407"/>
            <a:ext cx="3111579" cy="21915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1-06-12 at 1.37.4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984" y="3733486"/>
            <a:ext cx="3467100" cy="22225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521507" y="1759564"/>
            <a:ext cx="2191577" cy="19739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017112" y="2504611"/>
            <a:ext cx="1973919" cy="483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H="1">
            <a:off x="3448281" y="4158282"/>
            <a:ext cx="3111578" cy="4838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62155" y="1759564"/>
            <a:ext cx="1759352" cy="108484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1-06-12 at 1.39.4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70"/>
            <a:ext cx="9144000" cy="659405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-195943" y="418011"/>
            <a:ext cx="1567543" cy="548640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949440" y="509451"/>
            <a:ext cx="1319349" cy="457200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949440" y="2612571"/>
            <a:ext cx="1802674" cy="816428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85554" y="4767943"/>
            <a:ext cx="5394960" cy="875211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GDI_2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GDI_2.thmx</Template>
  <TotalTime>1049</TotalTime>
  <Words>1459</Words>
  <Application>Microsoft Macintosh PowerPoint</Application>
  <PresentationFormat>On-screen Show (4:3)</PresentationFormat>
  <Paragraphs>334</Paragraphs>
  <Slides>36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GDI_2</vt:lpstr>
      <vt:lpstr>Beginning Java for Android Session 1: Java—not just coffee</vt:lpstr>
      <vt:lpstr>What is Java?</vt:lpstr>
      <vt:lpstr>How does it work?</vt:lpstr>
      <vt:lpstr>Think: Legos</vt:lpstr>
      <vt:lpstr>What happens to objects?</vt:lpstr>
      <vt:lpstr>                  Legos: Part 2</vt:lpstr>
      <vt:lpstr>How to get started</vt:lpstr>
      <vt:lpstr>Slide 8</vt:lpstr>
      <vt:lpstr>Slide 9</vt:lpstr>
      <vt:lpstr>Variables</vt:lpstr>
      <vt:lpstr>Types of Variables</vt:lpstr>
      <vt:lpstr>Using Variables</vt:lpstr>
      <vt:lpstr>Mathematical Operators</vt:lpstr>
      <vt:lpstr>Comparison Operators</vt:lpstr>
      <vt:lpstr>Slide 15</vt:lpstr>
      <vt:lpstr>If/Else Statements</vt:lpstr>
      <vt:lpstr>If/Else Statements, cont.</vt:lpstr>
      <vt:lpstr>If/Else Statements, cont.</vt:lpstr>
      <vt:lpstr>Slide 19</vt:lpstr>
      <vt:lpstr>While Loops</vt:lpstr>
      <vt:lpstr>Arrays</vt:lpstr>
      <vt:lpstr>For Loop</vt:lpstr>
      <vt:lpstr>For Loop…a more practical example</vt:lpstr>
      <vt:lpstr>Making a Class</vt:lpstr>
      <vt:lpstr>Making a Method</vt:lpstr>
      <vt:lpstr>Slide 26</vt:lpstr>
      <vt:lpstr>Slide 27</vt:lpstr>
      <vt:lpstr>Slide 28</vt:lpstr>
      <vt:lpstr>Math Class</vt:lpstr>
      <vt:lpstr>Lotto Game</vt:lpstr>
      <vt:lpstr>Lotto Game, cont.</vt:lpstr>
      <vt:lpstr>Lotto Game, cont.</vt:lpstr>
      <vt:lpstr>Lotto Game, cont.</vt:lpstr>
      <vt:lpstr>String Operators</vt:lpstr>
      <vt:lpstr>Homework: String Scrambler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Java for Android Session 1: Java—not just coffee</dc:title>
  <dc:creator>Izzy Johnston</dc:creator>
  <cp:lastModifiedBy>Izzy Johnston</cp:lastModifiedBy>
  <cp:revision>43</cp:revision>
  <dcterms:created xsi:type="dcterms:W3CDTF">2012-04-23T23:19:35Z</dcterms:created>
  <dcterms:modified xsi:type="dcterms:W3CDTF">2012-04-24T01:04:22Z</dcterms:modified>
</cp:coreProperties>
</file>